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4"/>
  </p:sldMasterIdLst>
  <p:notesMasterIdLst>
    <p:notesMasterId r:id="rId20"/>
  </p:notesMasterIdLst>
  <p:sldIdLst>
    <p:sldId id="256" r:id="rId5"/>
    <p:sldId id="289" r:id="rId6"/>
    <p:sldId id="286" r:id="rId7"/>
    <p:sldId id="257" r:id="rId8"/>
    <p:sldId id="259" r:id="rId9"/>
    <p:sldId id="261" r:id="rId10"/>
    <p:sldId id="285" r:id="rId11"/>
    <p:sldId id="284" r:id="rId12"/>
    <p:sldId id="287" r:id="rId13"/>
    <p:sldId id="282" r:id="rId14"/>
    <p:sldId id="293" r:id="rId15"/>
    <p:sldId id="290" r:id="rId16"/>
    <p:sldId id="291" r:id="rId17"/>
    <p:sldId id="292" r:id="rId18"/>
    <p:sldId id="288" r:id="rId19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DDA"/>
    <a:srgbClr val="1776A4"/>
    <a:srgbClr val="0D598A"/>
    <a:srgbClr val="070721"/>
    <a:srgbClr val="000000"/>
    <a:srgbClr val="050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0C00F-67F5-4687-97D7-CE2A55FF1099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7EBA-DF1B-46C9-90E3-FDA143EBC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49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8" y="6303908"/>
            <a:ext cx="1547396" cy="483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" y="6092361"/>
            <a:ext cx="1863705" cy="694793"/>
          </a:xfrm>
          <a:prstGeom prst="rect">
            <a:avLst/>
          </a:prstGeom>
        </p:spPr>
      </p:pic>
      <p:sp>
        <p:nvSpPr>
          <p:cNvPr id="20" name="타원 19"/>
          <p:cNvSpPr/>
          <p:nvPr userDrawn="1"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w="12700">
            <a:solidFill>
              <a:srgbClr val="1776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8" name="Picture 2" descr="B3"/>
          <p:cNvPicPr>
            <a:picLocks noChangeAspect="1" noChangeArrowheads="1"/>
          </p:cNvPicPr>
          <p:nvPr userDrawn="1"/>
        </p:nvPicPr>
        <p:blipFill>
          <a:blip r:embed="rId4" cstate="print"/>
          <a:srcRect t="88751"/>
          <a:stretch>
            <a:fillRect/>
          </a:stretch>
        </p:blipFill>
        <p:spPr bwMode="auto">
          <a:xfrm>
            <a:off x="-8709" y="0"/>
            <a:ext cx="9914709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90732DB-D609-4822-A2DE-BE67FFDF393A}" type="slidenum">
              <a:rPr lang="ko-KR" altLang="en-US" sz="1400" smtClean="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pPr algn="ctr"/>
              <a:t>‹#›</a:t>
            </a:fld>
            <a:r>
              <a:rPr lang="ko-KR" altLang="en-US" sz="140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49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33A6-6B55-4987-ADE0-A5EF0ECD88AD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32DB-D609-4822-A2DE-BE67FFDF3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diz.kr/web/campaign/detail/1488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0" y="6147406"/>
            <a:ext cx="1464095" cy="5458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6" y="6280840"/>
            <a:ext cx="1273541" cy="397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61" y="6416899"/>
            <a:ext cx="1001484" cy="26166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 flip="none" rotWithShape="1"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1285144"/>
            <a:ext cx="9812190" cy="200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청년 </a:t>
            </a: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</a:rPr>
              <a:t>AI · Big data </a:t>
            </a:r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아카데미 </a:t>
            </a: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기  </a:t>
            </a:r>
            <a:endParaRPr lang="en-US" altLang="ko-KR" sz="3600" b="1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   AI </a:t>
            </a: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프로젝트 주제</a:t>
            </a: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(2</a:t>
            </a:r>
            <a:r>
              <a:rPr lang="ko-KR" altLang="en-US" sz="5400" b="1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5400" b="1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58681" y="3540969"/>
            <a:ext cx="6821000" cy="9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분반</a:t>
            </a: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/2</a:t>
            </a:r>
            <a:r>
              <a:rPr lang="ko-KR" altLang="en-US" sz="2400" b="1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2400" b="1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en-US" altLang="ko-KR" sz="24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1" name="그림 10" descr="C:\Users\HJKIM\AppData\Local\Temp\BNZ.5c4eb077c805a0\POSTECH로고+가치창출대학_02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54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프로젝트 준비 물품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8051" y="1234632"/>
            <a:ext cx="7102971" cy="558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+mn-ea"/>
              </a:rPr>
              <a:t>샤오미 </a:t>
            </a:r>
            <a:r>
              <a:rPr lang="ko-KR" altLang="en-US" sz="2000" b="1" err="1">
                <a:latin typeface="+mn-ea"/>
              </a:rPr>
              <a:t>미밴드</a:t>
            </a:r>
            <a:r>
              <a:rPr lang="en-US" altLang="ko-KR" sz="2000" b="1">
                <a:latin typeface="+mn-ea"/>
              </a:rPr>
              <a:t>4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심박수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걸음 수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수면 데이터 등의 정보 측정이 가능하다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샤오미 운동 </a:t>
            </a:r>
            <a:r>
              <a:rPr lang="en-US" altLang="ko-KR">
                <a:latin typeface="+mn-ea"/>
              </a:rPr>
              <a:t>app</a:t>
            </a:r>
            <a:r>
              <a:rPr lang="ko-KR" altLang="en-US">
                <a:latin typeface="+mn-ea"/>
              </a:rPr>
              <a:t>과 연동하여 데이터 업로드 및 다운로드 가능하다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+mn-ea"/>
              </a:rPr>
              <a:t>24</a:t>
            </a:r>
            <a:r>
              <a:rPr lang="ko-KR" altLang="en-US">
                <a:latin typeface="+mn-ea"/>
              </a:rPr>
              <a:t>시간 및 최장 </a:t>
            </a:r>
            <a:r>
              <a:rPr lang="en-US" altLang="ko-KR">
                <a:latin typeface="+mn-ea"/>
              </a:rPr>
              <a:t>20</a:t>
            </a:r>
            <a:r>
              <a:rPr lang="ko-KR" altLang="en-US">
                <a:latin typeface="+mn-ea"/>
              </a:rPr>
              <a:t>일 장기간 사용이 가능하여 데이터 수집에 적합하다고 판단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latin typeface="+mn-ea"/>
              </a:rPr>
              <a:t>샤오미 체중계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체중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체지방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근육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수분</a:t>
            </a:r>
            <a:r>
              <a:rPr lang="en-US" altLang="ko-KR">
                <a:latin typeface="+mn-ea"/>
              </a:rPr>
              <a:t>, </a:t>
            </a:r>
            <a:r>
              <a:rPr lang="ko-KR" altLang="en-US" err="1">
                <a:latin typeface="+mn-ea"/>
              </a:rPr>
              <a:t>골격량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등의 정보 측정이 가능하다</a:t>
            </a:r>
            <a:endParaRPr lang="en-US" altLang="ko-KR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샤오미 운동 </a:t>
            </a:r>
            <a:r>
              <a:rPr lang="en-US" altLang="ko-KR">
                <a:latin typeface="+mn-ea"/>
              </a:rPr>
              <a:t>app</a:t>
            </a:r>
            <a:r>
              <a:rPr lang="ko-KR" altLang="en-US">
                <a:latin typeface="+mn-ea"/>
              </a:rPr>
              <a:t>과 연동하여 데이터 업로드 및 다운로드 가능하다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>
              <a:latin typeface="+mn-ea"/>
            </a:endParaRPr>
          </a:p>
        </p:txBody>
      </p:sp>
      <p:pic>
        <p:nvPicPr>
          <p:cNvPr id="5" name="그림 4" descr="휴대폰, 테이블, 전화이(가) 표시된 사진&#10;&#10;자동 생성된 설명">
            <a:extLst>
              <a:ext uri="{FF2B5EF4-FFF2-40B4-BE49-F238E27FC236}">
                <a16:creationId xmlns:a16="http://schemas.microsoft.com/office/drawing/2014/main" id="{A6CC8B84-1C7C-4CA5-8B1E-97BCA89079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972"/>
            <a:ext cx="2548990" cy="1466593"/>
          </a:xfrm>
          <a:prstGeom prst="rect">
            <a:avLst/>
          </a:prstGeom>
        </p:spPr>
      </p:pic>
      <p:pic>
        <p:nvPicPr>
          <p:cNvPr id="3" name="그림 2" descr="전자기기, 하얀색이(가) 표시된 사진&#10;&#10;자동 생성된 설명">
            <a:extLst>
              <a:ext uri="{FF2B5EF4-FFF2-40B4-BE49-F238E27FC236}">
                <a16:creationId xmlns:a16="http://schemas.microsoft.com/office/drawing/2014/main" id="{691104DD-36FC-4E29-95DF-7E26F2374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" y="3524964"/>
            <a:ext cx="2527872" cy="25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A2B00-DCDD-0E4B-AB23-3B8F35CF698D}"/>
              </a:ext>
            </a:extLst>
          </p:cNvPr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err="1">
                <a:solidFill>
                  <a:schemeClr val="bg1"/>
                </a:solidFill>
                <a:latin typeface="+mj-ea"/>
                <a:ea typeface="+mj-ea"/>
              </a:rPr>
              <a:t>샤오미</a:t>
            </a: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 체중계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33A6E-C08C-B045-AA12-C54F11B6B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7" y="1416050"/>
            <a:ext cx="850273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1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814A8A-1CAC-4C56-9A55-02805BC9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77" y="1313751"/>
            <a:ext cx="7600953" cy="2876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16E24-92C0-434B-8C31-F7FEE1615AE0}"/>
              </a:ext>
            </a:extLst>
          </p:cNvPr>
          <p:cNvSpPr txBox="1"/>
          <p:nvPr/>
        </p:nvSpPr>
        <p:spPr>
          <a:xfrm>
            <a:off x="276225" y="153755"/>
            <a:ext cx="602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수면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BD4FC-403A-4B58-9EB8-E55EBE1A60FC}"/>
              </a:ext>
            </a:extLst>
          </p:cNvPr>
          <p:cNvSpPr txBox="1"/>
          <p:nvPr/>
        </p:nvSpPr>
        <p:spPr>
          <a:xfrm>
            <a:off x="1188879" y="4391967"/>
            <a:ext cx="53922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심박수를 이용해 </a:t>
            </a:r>
            <a:endParaRPr lang="en-US" altLang="ko-KR" sz="2000" b="1"/>
          </a:p>
          <a:p>
            <a:r>
              <a:rPr lang="en-US" altLang="ko-KR" sz="2000"/>
              <a:t>1. </a:t>
            </a:r>
            <a:r>
              <a:rPr lang="ko-KR" altLang="en-US" sz="2000"/>
              <a:t>잠들기 시작한 시간</a:t>
            </a:r>
            <a:r>
              <a:rPr lang="en-US" altLang="ko-KR" sz="2000"/>
              <a:t>, </a:t>
            </a:r>
            <a:r>
              <a:rPr lang="ko-KR" altLang="en-US" sz="2000"/>
              <a:t>깨어난 시간</a:t>
            </a:r>
            <a:endParaRPr lang="en-US" altLang="ko-KR" sz="2000"/>
          </a:p>
          <a:p>
            <a:r>
              <a:rPr lang="en-US" altLang="ko-KR" sz="2000"/>
              <a:t>2. </a:t>
            </a:r>
            <a:r>
              <a:rPr lang="ko-KR" altLang="en-US" sz="2000"/>
              <a:t>깊은 수면시간</a:t>
            </a:r>
            <a:r>
              <a:rPr lang="en-US" altLang="ko-KR" sz="2000"/>
              <a:t>, </a:t>
            </a:r>
            <a:r>
              <a:rPr lang="ko-KR" altLang="en-US" sz="2000"/>
              <a:t>얕은 수면시간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추정한다고 파악</a:t>
            </a:r>
            <a:r>
              <a:rPr lang="en-US" altLang="ko-KR" sz="2000"/>
              <a:t>, </a:t>
            </a:r>
            <a:r>
              <a:rPr lang="ko-KR" altLang="en-US" sz="2000"/>
              <a:t>연관성 알아낼 필요가 있음</a:t>
            </a:r>
            <a:r>
              <a:rPr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330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16CA6C-E887-49E5-9CF8-0716D8E3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39" y="1292817"/>
            <a:ext cx="3059738" cy="5099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F99D72-5689-49B1-975D-1A45F28A153E}"/>
              </a:ext>
            </a:extLst>
          </p:cNvPr>
          <p:cNvSpPr txBox="1"/>
          <p:nvPr/>
        </p:nvSpPr>
        <p:spPr>
          <a:xfrm>
            <a:off x="276225" y="153755"/>
            <a:ext cx="831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시간별 심박수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D4AA0-2B67-45CF-941B-F6E8D22FDE47}"/>
              </a:ext>
            </a:extLst>
          </p:cNvPr>
          <p:cNvSpPr txBox="1"/>
          <p:nvPr/>
        </p:nvSpPr>
        <p:spPr>
          <a:xfrm>
            <a:off x="5573132" y="2820746"/>
            <a:ext cx="3013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심박수 데이터를 통해</a:t>
            </a:r>
            <a:endParaRPr lang="en-US" altLang="ko-KR" sz="2000" b="1"/>
          </a:p>
          <a:p>
            <a:endParaRPr lang="en-US" altLang="ko-KR" sz="2000"/>
          </a:p>
          <a:p>
            <a:r>
              <a:rPr lang="en-US" altLang="ko-KR" sz="2000"/>
              <a:t>- </a:t>
            </a:r>
            <a:r>
              <a:rPr lang="ko-KR" altLang="en-US" sz="2000"/>
              <a:t>수면시간을 예측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- </a:t>
            </a:r>
            <a:r>
              <a:rPr lang="ko-KR" altLang="en-US" sz="2000"/>
              <a:t>스트레스 지수도 예측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99886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3F879C-CF01-4BEA-8F8D-1883E6D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21" y="1144710"/>
            <a:ext cx="3059737" cy="5239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FEE10-88A2-4212-8539-FA59A4E4A746}"/>
              </a:ext>
            </a:extLst>
          </p:cNvPr>
          <p:cNvSpPr txBox="1"/>
          <p:nvPr/>
        </p:nvSpPr>
        <p:spPr>
          <a:xfrm>
            <a:off x="276225" y="153755"/>
            <a:ext cx="831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시간별 </a:t>
            </a:r>
            <a:r>
              <a:rPr lang="ko-KR" altLang="en-US" sz="4000" b="1" err="1">
                <a:solidFill>
                  <a:schemeClr val="bg1"/>
                </a:solidFill>
                <a:latin typeface="+mj-ea"/>
                <a:ea typeface="+mj-ea"/>
              </a:rPr>
              <a:t>걸음수</a:t>
            </a: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07CE1-7D83-48FE-9121-94896848A6B3}"/>
              </a:ext>
            </a:extLst>
          </p:cNvPr>
          <p:cNvSpPr txBox="1"/>
          <p:nvPr/>
        </p:nvSpPr>
        <p:spPr>
          <a:xfrm>
            <a:off x="4372378" y="2767280"/>
            <a:ext cx="5679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err="1"/>
              <a:t>걸음수</a:t>
            </a:r>
            <a:r>
              <a:rPr lang="ko-KR" altLang="en-US" sz="2000" b="1"/>
              <a:t> 데이터를 통해</a:t>
            </a:r>
            <a:endParaRPr lang="en-US" altLang="ko-KR" sz="2000" b="1"/>
          </a:p>
          <a:p>
            <a:endParaRPr lang="en-US" altLang="ko-KR" sz="2000"/>
          </a:p>
          <a:p>
            <a:r>
              <a:rPr lang="ko-KR" altLang="en-US" sz="2000"/>
              <a:t>심박수가 움직임에 의해 변동되는지</a:t>
            </a:r>
            <a:r>
              <a:rPr lang="en-US" altLang="ko-KR" sz="2000"/>
              <a:t>,</a:t>
            </a:r>
          </a:p>
          <a:p>
            <a:r>
              <a:rPr lang="ko-KR" altLang="en-US" sz="2000"/>
              <a:t>스트레스에 의해 심박수가 올라간 것인지 분별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82118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056" y="3313688"/>
            <a:ext cx="9343887" cy="232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웨어러블 디바이스로부터 생체 데이터 측정 주기 논의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웨어러블 디바이스로부터 측정 가능한 생체 데이터를 어떻게 활용할지 논의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생체 데이터와 신체 상태의 상관관계에 관련된 논문 공부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생체 데이터 활용 방안에 따라 필요한 </a:t>
            </a:r>
            <a:r>
              <a:rPr lang="ko-KR" altLang="en-US" sz="2000" err="1">
                <a:latin typeface="HY견고딕" panose="02030600000101010101" pitchFamily="18" charset="-127"/>
                <a:ea typeface="HY견고딕" panose="02030600000101010101" pitchFamily="18" charset="-127"/>
              </a:rPr>
              <a:t>머신러닝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및 딥러닝 기술 공부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아두이노에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 연결된 센서를 통해 측정하려는 생체 데이터 논의</a:t>
            </a:r>
            <a:endParaRPr lang="en-US" altLang="ko-KR" sz="2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래픽 10" descr="조직도가 있는 프레젠테이션">
            <a:extLst>
              <a:ext uri="{FF2B5EF4-FFF2-40B4-BE49-F238E27FC236}">
                <a16:creationId xmlns:a16="http://schemas.microsoft.com/office/drawing/2014/main" id="{92CF3685-F785-4686-BA9E-DEC495CF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834" y="927616"/>
            <a:ext cx="2521017" cy="2521017"/>
          </a:xfrm>
          <a:prstGeom prst="rect">
            <a:avLst/>
          </a:prstGeom>
        </p:spPr>
      </p:pic>
      <p:pic>
        <p:nvPicPr>
          <p:cNvPr id="13" name="그래픽 12" descr="회의실">
            <a:extLst>
              <a:ext uri="{FF2B5EF4-FFF2-40B4-BE49-F238E27FC236}">
                <a16:creationId xmlns:a16="http://schemas.microsoft.com/office/drawing/2014/main" id="{B8056147-8AD0-4FAA-94D9-33D46603A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150" y="907983"/>
            <a:ext cx="2521017" cy="25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925059-83C2-4743-8F59-D00A5DF9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581998"/>
            <a:ext cx="3772365" cy="44792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679366-B580-F043-9550-A3B68D80F172}"/>
              </a:ext>
            </a:extLst>
          </p:cNvPr>
          <p:cNvSpPr txBox="1"/>
          <p:nvPr/>
        </p:nvSpPr>
        <p:spPr>
          <a:xfrm>
            <a:off x="373373" y="281354"/>
            <a:ext cx="7887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err="1">
                <a:solidFill>
                  <a:schemeClr val="bg1"/>
                </a:solidFill>
                <a:latin typeface="+mj-ea"/>
                <a:ea typeface="+mj-ea"/>
              </a:rPr>
              <a:t>생체인터넷</a:t>
            </a:r>
            <a:r>
              <a:rPr kumimoji="1" lang="en-US" altLang="ko-KR" sz="4000">
                <a:solidFill>
                  <a:schemeClr val="bg1"/>
                </a:solidFill>
                <a:latin typeface="+mj-ea"/>
                <a:ea typeface="+mj-ea"/>
              </a:rPr>
              <a:t>(Internet of </a:t>
            </a:r>
            <a:r>
              <a:rPr kumimoji="1" lang="en-US" altLang="ko-KR" sz="4000" err="1">
                <a:solidFill>
                  <a:schemeClr val="bg1"/>
                </a:solidFill>
                <a:latin typeface="+mj-ea"/>
                <a:ea typeface="+mj-ea"/>
              </a:rPr>
              <a:t>Biosignal</a:t>
            </a:r>
            <a:r>
              <a:rPr kumimoji="1" lang="en-US" altLang="ko-KR" sz="400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1" lang="ko-KR" altLang="en-US" sz="4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E64E9-FCF9-2B47-9A5D-D5FB8CA09DE6}"/>
              </a:ext>
            </a:extLst>
          </p:cNvPr>
          <p:cNvSpPr txBox="1"/>
          <p:nvPr/>
        </p:nvSpPr>
        <p:spPr>
          <a:xfrm>
            <a:off x="480646" y="1674674"/>
            <a:ext cx="6133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err="1"/>
              <a:t>IoB</a:t>
            </a:r>
            <a:r>
              <a:rPr kumimoji="1" lang="ko-KR" altLang="en-US" b="1"/>
              <a:t>은 몸에 착용 가능한 다양한 기기를 통해 </a:t>
            </a:r>
            <a:endParaRPr kumimoji="1" lang="en-US" altLang="ko-KR" b="1"/>
          </a:p>
          <a:p>
            <a:r>
              <a:rPr kumimoji="1" lang="ko-KR" altLang="en-US" b="1"/>
              <a:t>생체정보 데이터를 실시간으로 감지해서 분석결과를 </a:t>
            </a:r>
            <a:endParaRPr kumimoji="1" lang="en-US" altLang="ko-KR" b="1"/>
          </a:p>
          <a:p>
            <a:r>
              <a:rPr kumimoji="1" lang="ko-KR" altLang="en-US" b="1"/>
              <a:t>스마트기기로 전송한다</a:t>
            </a:r>
            <a:r>
              <a:rPr kumimoji="1" lang="en-US" altLang="ko-KR" b="1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-&gt; </a:t>
            </a:r>
            <a:r>
              <a:rPr kumimoji="1" lang="ko-KR" altLang="en-US"/>
              <a:t>혈당</a:t>
            </a:r>
            <a:r>
              <a:rPr kumimoji="1" lang="en-US" altLang="ko-KR"/>
              <a:t>, </a:t>
            </a:r>
            <a:r>
              <a:rPr kumimoji="1" lang="ko-KR" altLang="en-US" err="1"/>
              <a:t>심박동수</a:t>
            </a:r>
            <a:r>
              <a:rPr kumimoji="1" lang="en-US" altLang="ko-KR"/>
              <a:t>, </a:t>
            </a:r>
            <a:r>
              <a:rPr kumimoji="1" lang="ko-KR" altLang="en-US"/>
              <a:t>심전도</a:t>
            </a:r>
            <a:r>
              <a:rPr kumimoji="1" lang="en-US" altLang="ko-KR"/>
              <a:t>, </a:t>
            </a:r>
            <a:r>
              <a:rPr kumimoji="1" lang="ko-KR" altLang="en-US"/>
              <a:t>수분</a:t>
            </a:r>
            <a:r>
              <a:rPr kumimoji="1" lang="en-US" altLang="ko-KR"/>
              <a:t>, </a:t>
            </a:r>
            <a:r>
              <a:rPr kumimoji="1" lang="ko-KR" altLang="en-US"/>
              <a:t>호흡수</a:t>
            </a:r>
            <a:r>
              <a:rPr kumimoji="1" lang="en-US" altLang="ko-KR"/>
              <a:t>, </a:t>
            </a:r>
            <a:r>
              <a:rPr kumimoji="1" lang="ko-KR" altLang="en-US"/>
              <a:t>몸무게</a:t>
            </a:r>
            <a:r>
              <a:rPr kumimoji="1" lang="en-US" altLang="ko-KR"/>
              <a:t>, </a:t>
            </a:r>
            <a:r>
              <a:rPr kumimoji="1" lang="ko-KR" altLang="en-US"/>
              <a:t>키</a:t>
            </a:r>
            <a:r>
              <a:rPr kumimoji="1" lang="en-US" altLang="ko-KR"/>
              <a:t>, </a:t>
            </a:r>
            <a:r>
              <a:rPr kumimoji="1" lang="ko-KR" altLang="en-US"/>
              <a:t>체온 등</a:t>
            </a:r>
          </a:p>
          <a:p>
            <a:endParaRPr kumimoji="1" lang="en-US" altLang="ko-KR"/>
          </a:p>
          <a:p>
            <a:endParaRPr kumimoji="1" lang="ko-KR" altLang="en-US"/>
          </a:p>
          <a:p>
            <a:r>
              <a:rPr kumimoji="1" lang="en-US" altLang="ko-KR"/>
              <a:t>-</a:t>
            </a:r>
            <a:r>
              <a:rPr kumimoji="1" lang="en-US" altLang="ko-KR" err="1"/>
              <a:t>IoB</a:t>
            </a:r>
            <a:r>
              <a:rPr kumimoji="1" lang="ko-KR" altLang="en-US"/>
              <a:t>와 </a:t>
            </a:r>
            <a:r>
              <a:rPr kumimoji="1" lang="en-US" altLang="ko-KR"/>
              <a:t>IoT</a:t>
            </a:r>
            <a:r>
              <a:rPr kumimoji="1" lang="ko-KR" altLang="en-US" err="1"/>
              <a:t>를</a:t>
            </a:r>
            <a:r>
              <a:rPr kumimoji="1" lang="ko-KR" altLang="en-US"/>
              <a:t> 결합하는 것이 우리의 목표이며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생체신호</a:t>
            </a:r>
            <a:r>
              <a:rPr kumimoji="1" lang="en-US" altLang="ko-KR"/>
              <a:t>(</a:t>
            </a:r>
            <a:r>
              <a:rPr kumimoji="1" lang="ko-KR" altLang="en-US" err="1"/>
              <a:t>심박수</a:t>
            </a:r>
            <a:r>
              <a:rPr kumimoji="1" lang="en-US" altLang="ko-KR"/>
              <a:t>, </a:t>
            </a:r>
            <a:r>
              <a:rPr kumimoji="1" lang="ko-KR" altLang="en-US"/>
              <a:t>혈압</a:t>
            </a:r>
            <a:r>
              <a:rPr kumimoji="1" lang="en-US" altLang="ko-KR"/>
              <a:t>, </a:t>
            </a:r>
            <a:r>
              <a:rPr kumimoji="1" lang="ko-KR" altLang="en-US"/>
              <a:t>혈당 등</a:t>
            </a:r>
            <a:r>
              <a:rPr kumimoji="1" lang="en-US" altLang="ko-KR"/>
              <a:t>)</a:t>
            </a:r>
            <a:r>
              <a:rPr kumimoji="1" lang="ko-KR" altLang="en-US"/>
              <a:t>을 이용하여 </a:t>
            </a:r>
            <a:endParaRPr kumimoji="1" lang="en-US" altLang="ko-KR"/>
          </a:p>
          <a:p>
            <a:r>
              <a:rPr kumimoji="1" lang="ko-KR" altLang="en-US"/>
              <a:t>사용자의 환경을 최적화시키고자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631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05E73D-02F0-EA44-9785-4E10E947D61A}"/>
              </a:ext>
            </a:extLst>
          </p:cNvPr>
          <p:cNvSpPr txBox="1"/>
          <p:nvPr/>
        </p:nvSpPr>
        <p:spPr>
          <a:xfrm>
            <a:off x="480646" y="3048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>
                <a:solidFill>
                  <a:schemeClr val="bg1"/>
                </a:solidFill>
              </a:rPr>
              <a:t>체온계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6DD48-C62D-4D45-83CE-5796480DF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95" y="1473199"/>
            <a:ext cx="3617413" cy="4737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8446D-E154-1445-9BEF-1EFEF288A959}"/>
              </a:ext>
            </a:extLst>
          </p:cNvPr>
          <p:cNvSpPr txBox="1"/>
          <p:nvPr/>
        </p:nvSpPr>
        <p:spPr>
          <a:xfrm>
            <a:off x="621323" y="1579838"/>
            <a:ext cx="50174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-</a:t>
            </a:r>
            <a:r>
              <a:rPr kumimoji="1" lang="ko-KR" altLang="en-US"/>
              <a:t>장점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간단한 사용법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의료기기 인증 받은 기기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내장메모리에 데이터 저장</a:t>
            </a:r>
            <a:endParaRPr kumimoji="1" lang="en-US" altLang="ko-KR"/>
          </a:p>
          <a:p>
            <a:endParaRPr kumimoji="1" lang="ko-KR" altLang="en-US"/>
          </a:p>
          <a:p>
            <a:r>
              <a:rPr kumimoji="1" lang="en-US" altLang="ko-KR"/>
              <a:t>-</a:t>
            </a:r>
            <a:r>
              <a:rPr kumimoji="1" lang="ko-KR" altLang="en-US"/>
              <a:t>단점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일회용</a:t>
            </a:r>
            <a:r>
              <a:rPr kumimoji="1" lang="en-US" altLang="ko-KR"/>
              <a:t>(3</a:t>
            </a:r>
            <a:r>
              <a:rPr kumimoji="1" lang="ko-KR" altLang="en-US"/>
              <a:t>개월</a:t>
            </a:r>
            <a:r>
              <a:rPr kumimoji="1" lang="en-US" altLang="ko-KR"/>
              <a:t>) </a:t>
            </a:r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좋지 않은 </a:t>
            </a:r>
            <a:r>
              <a:rPr kumimoji="1" lang="ko-KR" altLang="en-US" err="1"/>
              <a:t>가성비</a:t>
            </a:r>
            <a:endParaRPr kumimoji="1" lang="en-US" altLang="ko-KR"/>
          </a:p>
          <a:p>
            <a:endParaRPr kumimoji="1" lang="en-US" altLang="ko-KR"/>
          </a:p>
          <a:p>
            <a:r>
              <a:rPr lang="en-US" altLang="ko-KR">
                <a:hlinkClick r:id="rId3"/>
              </a:rPr>
              <a:t>https://www.wadiz.kr/web/campaign/detail/14881</a:t>
            </a:r>
            <a:endParaRPr lang="en-US" altLang="ko-KR"/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96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5375F0-99B4-1845-8AAD-EC736424B82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7" y="1154822"/>
            <a:ext cx="44028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96B40-6951-0F4F-8941-44166C676B7C}"/>
              </a:ext>
            </a:extLst>
          </p:cNvPr>
          <p:cNvSpPr txBox="1"/>
          <p:nvPr/>
        </p:nvSpPr>
        <p:spPr>
          <a:xfrm>
            <a:off x="480646" y="304800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>
                <a:solidFill>
                  <a:schemeClr val="bg1"/>
                </a:solidFill>
              </a:rPr>
              <a:t>비 침습 혈당측정기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DF4C5-9A71-9249-9707-F1FB49D6811C}"/>
              </a:ext>
            </a:extLst>
          </p:cNvPr>
          <p:cNvSpPr txBox="1"/>
          <p:nvPr/>
        </p:nvSpPr>
        <p:spPr>
          <a:xfrm>
            <a:off x="480646" y="1646159"/>
            <a:ext cx="44011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-</a:t>
            </a:r>
            <a:r>
              <a:rPr kumimoji="1" lang="ko-KR" altLang="en-US"/>
              <a:t>구매 필요성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혈당과 스트레스간의 상관 관계가 있음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미 밴드에서는 혈당 측정이 불가능함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비 침습 혈당 측정을 채택하려고 한 이유</a:t>
            </a:r>
            <a:endParaRPr kumimoji="1" lang="en-US" altLang="ko-KR"/>
          </a:p>
          <a:p>
            <a:r>
              <a:rPr kumimoji="1" lang="ko-KR" altLang="en-US"/>
              <a:t>   데이터 수집 상의 문제로 인하여 비 침습</a:t>
            </a:r>
            <a:endParaRPr kumimoji="1" lang="en-US" altLang="ko-KR"/>
          </a:p>
          <a:p>
            <a:r>
              <a:rPr kumimoji="1" lang="ko-KR" altLang="en-US"/>
              <a:t>   혈당 센서 채택</a:t>
            </a:r>
            <a:endParaRPr kumimoji="1" lang="en-US" altLang="ko-KR"/>
          </a:p>
          <a:p>
            <a:r>
              <a:rPr kumimoji="1" lang="ko-KR" altLang="en-US"/>
              <a:t>   </a:t>
            </a:r>
            <a:endParaRPr kumimoji="1"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CDA7E3-AC4F-BA4C-B88B-E8C1B9BE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8" y="3954483"/>
            <a:ext cx="44011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BDC82-73EF-9242-8BEE-8857BD58D175}"/>
              </a:ext>
            </a:extLst>
          </p:cNvPr>
          <p:cNvSpPr txBox="1"/>
          <p:nvPr/>
        </p:nvSpPr>
        <p:spPr>
          <a:xfrm>
            <a:off x="480646" y="304800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>
                <a:solidFill>
                  <a:schemeClr val="bg1"/>
                </a:solidFill>
              </a:rPr>
              <a:t>비 침습 혈당측정기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A4DF1-9538-9140-A620-339F7A78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01" y="1192480"/>
            <a:ext cx="5028293" cy="35338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B1CD1-D62C-A145-A8EA-1136F725EA71}"/>
              </a:ext>
            </a:extLst>
          </p:cNvPr>
          <p:cNvSpPr/>
          <p:nvPr/>
        </p:nvSpPr>
        <p:spPr>
          <a:xfrm>
            <a:off x="258206" y="1961799"/>
            <a:ext cx="437491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/>
              <a:t>-</a:t>
            </a:r>
            <a:r>
              <a:rPr kumimoji="1" lang="ko-KR" altLang="en-US"/>
              <a:t>채택 불가 사유</a:t>
            </a:r>
            <a:r>
              <a:rPr kumimoji="1" lang="en-US" altLang="ko-KR"/>
              <a:t>:</a:t>
            </a:r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</a:t>
            </a:r>
            <a:r>
              <a:rPr kumimoji="1" lang="en-US" altLang="ko-KR"/>
              <a:t>6</a:t>
            </a:r>
            <a:r>
              <a:rPr kumimoji="1" lang="ko-KR" altLang="en-US"/>
              <a:t>인 기준으로 데이터를 구할 것을 </a:t>
            </a:r>
            <a:endParaRPr kumimoji="1" lang="en-US" altLang="ko-KR"/>
          </a:p>
          <a:p>
            <a:r>
              <a:rPr kumimoji="1" lang="ko-KR" altLang="en-US" err="1"/>
              <a:t>예상시</a:t>
            </a:r>
            <a:r>
              <a:rPr kumimoji="1" lang="ko-KR" altLang="en-US"/>
              <a:t> 가격이 너무 부담스러움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•</a:t>
            </a:r>
            <a:r>
              <a:rPr kumimoji="1" lang="ko-KR" altLang="en-US"/>
              <a:t> 센서의 지속기간이 </a:t>
            </a:r>
            <a:r>
              <a:rPr kumimoji="1" lang="en-US" altLang="ko-KR"/>
              <a:t>1</a:t>
            </a:r>
            <a:r>
              <a:rPr kumimoji="1" lang="ko-KR" altLang="en-US"/>
              <a:t>개당 일주일에 불과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74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프로젝트 준비 물품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8051" y="1234632"/>
            <a:ext cx="7102971" cy="446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err="1">
                <a:latin typeface="+mn-ea"/>
              </a:rPr>
              <a:t>아두이노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오픈 소스를 기반으로 한 단일 보드 </a:t>
            </a:r>
            <a:r>
              <a:rPr lang="ko-KR" altLang="en-US" sz="1600" err="1">
                <a:latin typeface="+mn-ea"/>
              </a:rPr>
              <a:t>마이크로컨트롤러로</a:t>
            </a:r>
            <a:r>
              <a:rPr lang="ko-KR" altLang="en-US" sz="1600">
                <a:latin typeface="+mn-ea"/>
              </a:rPr>
              <a:t> 완성된 보드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현재 필요한 개수는 두 개로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한 개는 센서를 통해 측정된 데이터를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  </a:t>
            </a:r>
            <a:r>
              <a:rPr lang="ko-KR" altLang="en-US" sz="1600" err="1">
                <a:latin typeface="+mn-ea"/>
              </a:rPr>
              <a:t>라즈베리파이로</a:t>
            </a:r>
            <a:r>
              <a:rPr lang="ko-KR" altLang="en-US" sz="1600">
                <a:latin typeface="+mn-ea"/>
              </a:rPr>
              <a:t> 보내는 역할을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나머지 한 개는 </a:t>
            </a:r>
            <a:r>
              <a:rPr lang="en-US" altLang="ko-KR" sz="1600">
                <a:latin typeface="+mn-ea"/>
              </a:rPr>
              <a:t>IoT</a:t>
            </a:r>
            <a:r>
              <a:rPr lang="ko-KR" altLang="en-US" sz="1600">
                <a:latin typeface="+mn-ea"/>
              </a:rPr>
              <a:t>에 연결된 사물을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  </a:t>
            </a:r>
            <a:r>
              <a:rPr lang="ko-KR" altLang="en-US" sz="1600">
                <a:latin typeface="+mn-ea"/>
              </a:rPr>
              <a:t>작동시키는 신호를 보내는 역할을 한다</a:t>
            </a:r>
            <a:r>
              <a:rPr lang="en-US" altLang="ko-KR" sz="16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err="1">
                <a:latin typeface="+mn-ea"/>
              </a:rPr>
              <a:t>라즈베리파이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라즈베리 파이 재단에서 제작한 소형 컴퓨터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현재 필요한 개수는 한 개로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 err="1">
                <a:latin typeface="+mn-ea"/>
              </a:rPr>
              <a:t>아두이노로부터</a:t>
            </a:r>
            <a:r>
              <a:rPr lang="ko-KR" altLang="en-US" sz="1600">
                <a:latin typeface="+mn-ea"/>
              </a:rPr>
              <a:t> 데이터를 </a:t>
            </a:r>
            <a:r>
              <a:rPr lang="ko-KR" altLang="en-US" sz="1600" err="1">
                <a:latin typeface="+mn-ea"/>
              </a:rPr>
              <a:t>수신받고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컴퓨터로 송신하는 역할을 한다</a:t>
            </a:r>
            <a:r>
              <a:rPr lang="en-US" altLang="ko-KR" sz="1600">
                <a:latin typeface="+mn-ea"/>
              </a:rPr>
              <a:t>. 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A86098D-6DAB-4C21-8D8A-19D94D74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6" y="4098249"/>
            <a:ext cx="2173075" cy="1603247"/>
          </a:xfrm>
          <a:prstGeom prst="rect">
            <a:avLst/>
          </a:prstGeo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52D02A6-464E-423B-B502-6F15D22C1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7" y="1126621"/>
            <a:ext cx="2173075" cy="21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5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프로젝트 준비 물품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4987" y="1260355"/>
            <a:ext cx="3113852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err="1">
                <a:latin typeface="+mn-ea"/>
              </a:rPr>
              <a:t>아두이노</a:t>
            </a:r>
            <a:r>
              <a:rPr lang="ko-KR" altLang="en-US" sz="2000" b="1">
                <a:latin typeface="+mn-ea"/>
              </a:rPr>
              <a:t> 센서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err="1">
                <a:latin typeface="+mn-ea"/>
              </a:rPr>
              <a:t>심박도</a:t>
            </a:r>
            <a:r>
              <a:rPr lang="ko-KR" altLang="en-US" sz="1600">
                <a:latin typeface="+mn-ea"/>
              </a:rPr>
              <a:t> 측정 센서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소리감지 센서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온</a:t>
            </a:r>
            <a:r>
              <a:rPr lang="en-US" altLang="ko-KR" sz="1600">
                <a:latin typeface="+mn-ea"/>
              </a:rPr>
              <a:t>·</a:t>
            </a:r>
            <a:r>
              <a:rPr lang="ko-KR" altLang="en-US" sz="1600">
                <a:latin typeface="+mn-ea"/>
              </a:rPr>
              <a:t>습도 센서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거리 측정용 적외선 센서</a:t>
            </a:r>
            <a:endParaRPr lang="en-US" altLang="ko-KR" sz="160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>
                <a:latin typeface="+mn-ea"/>
              </a:rPr>
              <a:t>미세먼지 센서</a:t>
            </a:r>
            <a:endParaRPr lang="en-US" altLang="ko-KR" sz="1600">
              <a:latin typeface="+mn-ea"/>
            </a:endParaRPr>
          </a:p>
        </p:txBody>
      </p:sp>
      <p:pic>
        <p:nvPicPr>
          <p:cNvPr id="1026" name="Picture 2" descr="power">
            <a:extLst>
              <a:ext uri="{FF2B5EF4-FFF2-40B4-BE49-F238E27FC236}">
                <a16:creationId xmlns:a16="http://schemas.microsoft.com/office/drawing/2014/main" id="{63756AB1-2AEC-4A8C-93B6-D1D23ECFA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898"/>
            <a:ext cx="2483333" cy="18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상품이미지">
            <a:extLst>
              <a:ext uri="{FF2B5EF4-FFF2-40B4-BE49-F238E27FC236}">
                <a16:creationId xmlns:a16="http://schemas.microsoft.com/office/drawing/2014/main" id="{D6D0413F-42DF-40C4-A895-3B52C6DF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2483332" cy="24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9025B0-BC4D-4781-8733-74BA1E11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331" y="4224168"/>
            <a:ext cx="2595924" cy="1639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69DD8A-56A0-46E4-BA30-E39FFCF0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09" t="29575" r="2754" b="20954"/>
          <a:stretch/>
        </p:blipFill>
        <p:spPr>
          <a:xfrm>
            <a:off x="2716358" y="1530519"/>
            <a:ext cx="3435602" cy="14726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3E61E7-BFE8-4D3E-8097-14528CBD4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702620" y="3936300"/>
            <a:ext cx="1942756" cy="19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5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프로젝트 준비 물품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8051" y="1234632"/>
            <a:ext cx="7102971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+mn-ea"/>
              </a:rPr>
              <a:t>릴레이 모듈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전기 신호를 이용해서 스위치처럼 다른 전기를 제어하는 기능을 가진 전자제품이다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err="1">
                <a:latin typeface="+mn-ea"/>
              </a:rPr>
              <a:t>아두이노를</a:t>
            </a:r>
            <a:r>
              <a:rPr lang="ko-KR" altLang="en-US">
                <a:latin typeface="+mn-ea"/>
              </a:rPr>
              <a:t> 제어하는 역할을 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인터넷에 연결하면 다른 기기로 신호 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</a:t>
            </a:r>
            <a:r>
              <a:rPr lang="ko-KR" altLang="en-US">
                <a:latin typeface="+mn-ea"/>
              </a:rPr>
              <a:t>전달이 가능하다</a:t>
            </a:r>
            <a:r>
              <a:rPr lang="en-US" altLang="ko-KR">
                <a:latin typeface="+mn-ea"/>
              </a:rPr>
              <a:t>.</a:t>
            </a:r>
            <a:endParaRPr lang="en-US" altLang="ko-KR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latin typeface="+mn-ea"/>
              </a:rPr>
              <a:t>통신 모듈</a:t>
            </a:r>
            <a:r>
              <a:rPr lang="en-US" altLang="ko-KR" sz="2000" b="1">
                <a:latin typeface="+mn-ea"/>
              </a:rPr>
              <a:t>(esp8266)</a:t>
            </a:r>
            <a:r>
              <a:rPr lang="ko-KR" altLang="en-US" sz="2000" b="1">
                <a:latin typeface="+mn-ea"/>
              </a:rPr>
              <a:t> </a:t>
            </a:r>
            <a:endParaRPr lang="en-US" altLang="ko-KR" sz="2000" b="1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err="1">
                <a:latin typeface="+mn-ea"/>
              </a:rPr>
              <a:t>아두이노에</a:t>
            </a:r>
            <a:r>
              <a:rPr lang="ko-KR" altLang="en-US">
                <a:latin typeface="+mn-ea"/>
              </a:rPr>
              <a:t> 연결된 센서를 통해 입력 받은 데이터를 </a:t>
            </a:r>
            <a:r>
              <a:rPr lang="ko-KR" altLang="en-US" err="1">
                <a:latin typeface="+mn-ea"/>
              </a:rPr>
              <a:t>라즈베리파이로</a:t>
            </a:r>
            <a:r>
              <a:rPr lang="ko-KR" altLang="en-US">
                <a:latin typeface="+mn-ea"/>
              </a:rPr>
              <a:t> 전달하는 역할을 한다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+mn-ea"/>
              </a:rPr>
              <a:t>예를 들어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실내온도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습도 등을 센서로 받아 실시간으로 서버에 전송이 가능하다</a:t>
            </a:r>
            <a:r>
              <a:rPr lang="en-US" altLang="ko-KR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77467E-EF90-4771-8F6A-F265B14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364"/>
            <a:ext cx="2489014" cy="19641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6ABFC2-1959-4EE8-A77E-B76B9C59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9205"/>
            <a:ext cx="2488051" cy="22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17525-24AF-584D-8B0E-6AB880148AB5}"/>
              </a:ext>
            </a:extLst>
          </p:cNvPr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+mj-ea"/>
                <a:ea typeface="+mj-ea"/>
              </a:rPr>
              <a:t>프로젝트 준비 물품</a:t>
            </a:r>
            <a:endParaRPr lang="ko-KR" altLang="en-US" sz="5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8C026-75C2-DA42-90C7-EABF56C6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306285"/>
            <a:ext cx="4438650" cy="319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34497-0089-5A42-BA35-CF0FE70A8A23}"/>
                  </a:ext>
                </a:extLst>
              </p:cNvPr>
              <p:cNvSpPr txBox="1"/>
              <p:nvPr/>
            </p:nvSpPr>
            <p:spPr>
              <a:xfrm>
                <a:off x="5055673" y="4049485"/>
                <a:ext cx="464966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/>
                  <a:t>산소 포화도 측정기</a:t>
                </a:r>
                <a:endParaRPr kumimoji="1" lang="en-US" altLang="ko-KR"/>
              </a:p>
              <a:p>
                <a:endParaRPr kumimoji="1" lang="en-US" altLang="ko-KR"/>
              </a:p>
              <a:p>
                <a:r>
                  <a:rPr kumimoji="1" lang="en-US" altLang="ko-KR"/>
                  <a:t>-</a:t>
                </a:r>
                <a:r>
                  <a:rPr kumimoji="1" lang="ko-KR" altLang="en-US"/>
                  <a:t>체내 산소 </a:t>
                </a:r>
                <a:r>
                  <a:rPr kumimoji="1" lang="ko-KR" altLang="en-US" err="1"/>
                  <a:t>포화도를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5</a:t>
                </a:r>
                <a:r>
                  <a:rPr kumimoji="1" lang="ko-KR" altLang="en-US"/>
                  <a:t>초 간격으로 잴 수 있음</a:t>
                </a:r>
                <a:endParaRPr kumimoji="1" lang="en-US" altLang="ko-KR"/>
              </a:p>
              <a:p>
                <a:endParaRPr kumimoji="1" lang="en-US" altLang="ko-KR"/>
              </a:p>
              <a:p>
                <a:r>
                  <a:rPr kumimoji="1" lang="en-US" altLang="ko-KR"/>
                  <a:t>-</a:t>
                </a:r>
                <a:r>
                  <a:rPr kumimoji="1" lang="ko-KR" altLang="en-US"/>
                  <a:t>산소 포화도 측정 범위</a:t>
                </a:r>
                <a:r>
                  <a:rPr kumimoji="1" lang="en-US" altLang="ko-KR"/>
                  <a:t>: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80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~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120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kumimoji="1" lang="en-US" altLang="ko-KR"/>
                  <a:t>2%</a:t>
                </a:r>
                <a:r>
                  <a:rPr kumimoji="1" lang="ko-KR" altLang="en-US"/>
                  <a:t> 이내</a:t>
                </a:r>
                <a:r>
                  <a:rPr kumimoji="1" lang="en-US" altLang="ko-KR"/>
                  <a:t>)</a:t>
                </a:r>
              </a:p>
              <a:p>
                <a:r>
                  <a:rPr kumimoji="1" lang="ko-KR" altLang="en-US"/>
                  <a:t>                      </a:t>
                </a:r>
                <a:r>
                  <a:rPr kumimoji="1" lang="en-US" altLang="ko-KR"/>
                  <a:t>	</a:t>
                </a:r>
                <a:r>
                  <a:rPr kumimoji="1" lang="ko-KR" altLang="en-US"/>
                  <a:t>           </a:t>
                </a:r>
                <a:r>
                  <a:rPr kumimoji="1" lang="en-US" altLang="ko-KR"/>
                  <a:t>70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~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80%(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kumimoji="1" lang="en-US" altLang="ko-KR"/>
                  <a:t>3%</a:t>
                </a:r>
                <a:r>
                  <a:rPr kumimoji="1" lang="ko-KR" altLang="en-US"/>
                  <a:t> 이내</a:t>
                </a:r>
                <a:r>
                  <a:rPr kumimoji="1" lang="en-US" altLang="ko-KR"/>
                  <a:t>)</a:t>
                </a:r>
              </a:p>
              <a:p>
                <a:endParaRPr kumimoji="1" lang="en-US" altLang="ko-KR"/>
              </a:p>
              <a:p>
                <a:endParaRPr kumimoji="1" lang="en-US" altLang="ko-KR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34497-0089-5A42-BA35-CF0FE70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673" y="4049485"/>
                <a:ext cx="4649665" cy="2308324"/>
              </a:xfrm>
              <a:prstGeom prst="rect">
                <a:avLst/>
              </a:prstGeom>
              <a:blipFill>
                <a:blip r:embed="rId3"/>
                <a:stretch>
                  <a:fillRect l="-1048" t="-1847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84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2E8B0C6BA2294DA2209A7622C098EB" ma:contentTypeVersion="8" ma:contentTypeDescription="새 문서를 만듭니다." ma:contentTypeScope="" ma:versionID="4aa15b388e24ad8a8f424e9f983efd46">
  <xsd:schema xmlns:xsd="http://www.w3.org/2001/XMLSchema" xmlns:xs="http://www.w3.org/2001/XMLSchema" xmlns:p="http://schemas.microsoft.com/office/2006/metadata/properties" xmlns:ns2="543d2486-2a04-4acb-ba77-2b2b55631bfc" targetNamespace="http://schemas.microsoft.com/office/2006/metadata/properties" ma:root="true" ma:fieldsID="15e4fc486bc32e84357610f4ac3af908" ns2:_="">
    <xsd:import namespace="543d2486-2a04-4acb-ba77-2b2b55631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d2486-2a04-4acb-ba77-2b2b55631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EE5565-C877-4083-A9DD-D86706C11E91}"/>
</file>

<file path=customXml/itemProps2.xml><?xml version="1.0" encoding="utf-8"?>
<ds:datastoreItem xmlns:ds="http://schemas.openxmlformats.org/officeDocument/2006/customXml" ds:itemID="{3BC6E196-B322-4061-9623-1FB39BF608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5BDA04-D8F6-43E0-B18C-51825CA1A4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A4 Paper (210x297 mm)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1</cp:revision>
  <cp:lastPrinted>2018-06-12T02:50:10Z</cp:lastPrinted>
  <dcterms:created xsi:type="dcterms:W3CDTF">2017-07-21T08:12:50Z</dcterms:created>
  <dcterms:modified xsi:type="dcterms:W3CDTF">2019-11-25T01:58:49Z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0x010100802E8B0C6BA2294DA2209A7622C098EB</vt:lpwstr>
  </property>
</Properties>
</file>